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9C5C4F8-34DD-4539-BE18-B55D5299E863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orient="horz" pos="22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85810894_0_3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85810894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85810894_0_1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85810894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85810894_0_5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d85810894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85810894_0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8581089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d85810894_2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d85810894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85810894_2_2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d85810894_2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85810894_2_1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85810894_2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" name="Google Shape;377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6" name="Google Shape;396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d85810894_4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g5d85810894_4_3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d85810894_4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Google Shape;414;g5d85810894_4_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d85810894_4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g5d85810894_4_3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d85810894_4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" name="Google Shape;432;g5d85810894_4_15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d85810894_5_2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d85810894_5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85810894_5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85810894_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d85810894_5_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d85810894_5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d85810894_5_35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d85810894_5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Diapositiva de título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5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25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25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25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25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25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2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25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 panose="020B0503020204020204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5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 panose="020B0503020204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/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/>
        </p:txBody>
      </p:sp>
      <p:sp>
        <p:nvSpPr>
          <p:cNvPr id="85" name="Google Shape;85;p34"/>
          <p:cNvSpPr txBox="1"/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34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 panose="020B0503020204020204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 panose="020B0503020204020204"/>
              <a:buNone/>
            </a:pPr>
            <a:r>
              <a:rPr lang="es-ES" sz="8000" b="0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“</a:t>
            </a:r>
            <a:endParaRPr lang="es-ES" sz="8000" b="0" cap="none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97" name="Google Shape;97;p3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 panose="020B0503020204020204"/>
              <a:buNone/>
            </a:pPr>
            <a:r>
              <a:rPr lang="es-ES" sz="8000" b="0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”</a:t>
            </a:r>
            <a:endParaRPr lang="es-ES" sz="8000" b="0" cap="none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98" name="Google Shape;98;p3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 panose="020B0503020204020204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 panose="020B0503020204020204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 panose="020B0503020204020204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 panose="020B0503020204020204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 panose="020B0503020204020204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 panose="020B0503020204020204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36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 panose="020B0503020204020204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37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7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8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 panose="020B0503020204020204"/>
              <a:buNone/>
            </a:pPr>
            <a:r>
              <a:rPr lang="es-ES" sz="8000" b="0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“</a:t>
            </a:r>
            <a:endParaRPr lang="es-ES" sz="8000" b="0" cap="none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12" name="Google Shape;112;p38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 panose="020B0503020204020204"/>
              <a:buNone/>
            </a:pPr>
            <a:r>
              <a:rPr lang="es-ES" sz="8000" b="0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”</a:t>
            </a:r>
            <a:endParaRPr lang="es-ES" sz="8000" b="0" cap="none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13" name="Google Shape;113;p38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 panose="020B0503020204020204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38"/>
          <p:cNvSpPr txBox="1"/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38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 panose="020B0503020204020204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39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y texto vertical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 panose="020B0503020204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0"/>
          <p:cNvSpPr txBox="1"/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0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vertical y texto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1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1"/>
          <p:cNvSpPr txBox="1"/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n blanco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y objetos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5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Encabezado de sección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 panose="020B0503020204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8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os objetos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2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29"/>
          <p:cNvSpPr txBox="1"/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2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29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ción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 panose="020B0503020204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/>
        </p:txBody>
      </p:sp>
      <p:sp>
        <p:nvSpPr>
          <p:cNvPr id="57" name="Google Shape;57;p30"/>
          <p:cNvSpPr txBox="1"/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2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30"/>
          <p:cNvSpPr txBox="1"/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/>
        </p:txBody>
      </p:sp>
      <p:sp>
        <p:nvSpPr>
          <p:cNvPr id="59" name="Google Shape;59;p30"/>
          <p:cNvSpPr txBox="1"/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2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30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olo el título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ido con título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 panose="020B0503020204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2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5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32"/>
          <p:cNvSpPr txBox="1"/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32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n con título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 panose="020B0503020204020204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/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/>
        </p:txBody>
      </p:sp>
      <p:sp>
        <p:nvSpPr>
          <p:cNvPr id="78" name="Google Shape;78;p33"/>
          <p:cNvSpPr txBox="1"/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33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4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24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24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24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24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24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24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2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 panose="020B0503020204020204"/>
              <a:buNone/>
              <a:defRPr sz="4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L="1828800" marR="0" lvl="3" indent="-37592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L="2286000" marR="0" lvl="4" indent="-35750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L="2743200" marR="0" lvl="5" indent="-35750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L="3200400" marR="0" lvl="6" indent="-35750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L="3657600" marR="0" lvl="7" indent="-35750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L="4114800" marR="0" lvl="8" indent="-357505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/>
        </p:txBody>
      </p:sp>
      <p:sp>
        <p:nvSpPr>
          <p:cNvPr id="17" name="Google Shape;17;p24"/>
          <p:cNvSpPr txBox="1"/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9.png"/><Relationship Id="rId3" Type="http://schemas.openxmlformats.org/officeDocument/2006/relationships/hyperlink" Target="https://i.imgur.com/y9FGoxs.png" TargetMode="External"/><Relationship Id="rId2" Type="http://schemas.openxmlformats.org/officeDocument/2006/relationships/image" Target="../media/image58.png"/><Relationship Id="rId1" Type="http://schemas.openxmlformats.org/officeDocument/2006/relationships/hyperlink" Target="https://i.imgur.com/PP6tyaV.png" TargetMode="Externa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openxmlformats.org/officeDocument/2006/relationships/image" Target="../media/image62.png"/><Relationship Id="rId5" Type="http://schemas.openxmlformats.org/officeDocument/2006/relationships/hyperlink" Target="https://i.imgur.com/c7SVTOi.png" TargetMode="External"/><Relationship Id="rId4" Type="http://schemas.openxmlformats.org/officeDocument/2006/relationships/image" Target="../media/image61.png"/><Relationship Id="rId3" Type="http://schemas.openxmlformats.org/officeDocument/2006/relationships/hyperlink" Target="https://i.imgur.com/wXsCYJm.png" TargetMode="External"/><Relationship Id="rId2" Type="http://schemas.openxmlformats.org/officeDocument/2006/relationships/image" Target="../media/image60.png"/><Relationship Id="rId1" Type="http://schemas.openxmlformats.org/officeDocument/2006/relationships/hyperlink" Target="https://i.imgur.com/ZL8n0wh.pn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0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rgbClr val="262626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2169448" y="2095395"/>
            <a:ext cx="1002255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</a:t>
            </a:r>
            <a:r>
              <a:rPr lang="es-ES" sz="6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oftware </a:t>
            </a:r>
            <a: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de</a:t>
            </a:r>
            <a:r>
              <a:rPr lang="es-ES" sz="6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</a:t>
            </a:r>
            <a:r>
              <a:rPr lang="es-ES" sz="6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Búsqueda</a:t>
            </a:r>
            <a: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de Aulas</a:t>
            </a:r>
            <a:b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b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s-ES" sz="66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Juna</a:t>
            </a:r>
            <a:endParaRPr sz="6600" b="0" i="0" u="none" strike="noStrike" cap="none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0654" y="4354658"/>
            <a:ext cx="1619907" cy="234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>
            <a:off x="2256101" y="722904"/>
            <a:ext cx="532549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Utilidades Extras 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 rotWithShape="1">
          <a:blip r:embed="rId2"/>
          <a:srcRect l="65441" t="52259" r="4242"/>
          <a:stretch>
            <a:fillRect/>
          </a:stretch>
        </p:blipFill>
        <p:spPr>
          <a:xfrm>
            <a:off x="1251012" y="1702503"/>
            <a:ext cx="2292825" cy="18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/>
          <p:nvPr/>
        </p:nvSpPr>
        <p:spPr>
          <a:xfrm>
            <a:off x="1025850" y="3776885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6914" y="2263783"/>
            <a:ext cx="7747708" cy="451360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3" name="Google Shape;253;p18"/>
          <p:cNvSpPr txBox="1"/>
          <p:nvPr/>
        </p:nvSpPr>
        <p:spPr>
          <a:xfrm>
            <a:off x="1608617" y="4645425"/>
            <a:ext cx="54165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Ubicación todos los Edificios.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1025850" y="4622235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1608617" y="3800075"/>
            <a:ext cx="54165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Ubicación todas las Sedes.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5d85810894_0_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40313" y="1799388"/>
            <a:ext cx="2635472" cy="75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5d85810894_0_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00600" y="4687483"/>
            <a:ext cx="1063450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5d85810894_0_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9750" y="1596425"/>
            <a:ext cx="31051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5d85810894_0_36"/>
          <p:cNvPicPr preferRelativeResize="0"/>
          <p:nvPr/>
        </p:nvPicPr>
        <p:blipFill rotWithShape="1">
          <a:blip r:embed="rId4"/>
          <a:srcRect r="76217" b="2334"/>
          <a:stretch>
            <a:fillRect/>
          </a:stretch>
        </p:blipFill>
        <p:spPr>
          <a:xfrm>
            <a:off x="2866120" y="3990575"/>
            <a:ext cx="463328" cy="9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5d85810894_0_3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174475" y="4225325"/>
            <a:ext cx="626125" cy="6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5d85810894_0_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992400" y="3006188"/>
            <a:ext cx="2822301" cy="6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5d85810894_0_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501300" y="3988324"/>
            <a:ext cx="1599350" cy="15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5d85810894_0_36"/>
          <p:cNvPicPr preferRelativeResize="0"/>
          <p:nvPr/>
        </p:nvPicPr>
        <p:blipFill rotWithShape="1">
          <a:blip r:embed="rId8"/>
          <a:srcRect r="58390"/>
          <a:stretch>
            <a:fillRect/>
          </a:stretch>
        </p:blipFill>
        <p:spPr>
          <a:xfrm>
            <a:off x="6397500" y="1887541"/>
            <a:ext cx="1599349" cy="136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5d85810894_0_36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948274" y="4171588"/>
            <a:ext cx="1232824" cy="123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5d85810894_0_36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4863174" y="1954363"/>
            <a:ext cx="1232824" cy="12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5d85810894_0_36"/>
          <p:cNvSpPr/>
          <p:nvPr/>
        </p:nvSpPr>
        <p:spPr>
          <a:xfrm>
            <a:off x="950688" y="222375"/>
            <a:ext cx="92280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Herramientas de Desarrollo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71" name="Google Shape;271;g5d85810894_0_36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9831250" y="4116975"/>
            <a:ext cx="1144600" cy="1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5d85810894_0_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2975" y="601675"/>
            <a:ext cx="2159076" cy="58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5d85810894_0_17"/>
          <p:cNvSpPr/>
          <p:nvPr/>
        </p:nvSpPr>
        <p:spPr>
          <a:xfrm>
            <a:off x="6612126" y="248704"/>
            <a:ext cx="532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Juna con MVC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78" name="Google Shape;278;g5d85810894_0_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94475" y="1204772"/>
            <a:ext cx="6829341" cy="476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5d85810894_0_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1283" y="1226400"/>
            <a:ext cx="6829341" cy="476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5d85810894_0_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36158" y="1204763"/>
            <a:ext cx="6829341" cy="476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85810894_0_54"/>
          <p:cNvSpPr/>
          <p:nvPr/>
        </p:nvSpPr>
        <p:spPr>
          <a:xfrm>
            <a:off x="1724513" y="2464550"/>
            <a:ext cx="92280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FrameWorks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9553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/>
          <p:nvPr/>
        </p:nvSpPr>
        <p:spPr>
          <a:xfrm>
            <a:off x="2033172" y="411578"/>
            <a:ext cx="510267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Juna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2236572" y="2029336"/>
            <a:ext cx="25971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Usa</a:t>
            </a: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 MVC.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1653805" y="2006146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3044065" y="2754936"/>
            <a:ext cx="58176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Simplicidad de creación de vistas y sus 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respectivos controladores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2461298" y="2731746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3927082" y="3700720"/>
            <a:ext cx="760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Fácil implementación y manejo de base de datos mediante Eloquent.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3243781" y="3728693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98" name="Google Shape;298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6639" y="4699642"/>
            <a:ext cx="3777106" cy="215834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9553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/>
          <p:nvPr/>
        </p:nvSpPr>
        <p:spPr>
          <a:xfrm>
            <a:off x="2033172" y="411578"/>
            <a:ext cx="510267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Juna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09653" y="5149614"/>
            <a:ext cx="68675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2878" y="1800438"/>
            <a:ext cx="467677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4294" y="1428346"/>
            <a:ext cx="6452884" cy="3433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0399" y="-17173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/>
          <p:nvPr/>
        </p:nvSpPr>
        <p:spPr>
          <a:xfrm>
            <a:off x="1944272" y="335378"/>
            <a:ext cx="510267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Juna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14" name="Google Shape;31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94449" y="1676162"/>
            <a:ext cx="6258182" cy="3141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6570" y="1894526"/>
            <a:ext cx="5422900" cy="204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1319582" y="671386"/>
            <a:ext cx="77444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Base de datos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21" name="Google Shape;321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65745" y="4377609"/>
            <a:ext cx="4626255" cy="231575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/>
        </p:nvSpPr>
        <p:spPr>
          <a:xfrm>
            <a:off x="2059149" y="1838267"/>
            <a:ext cx="52822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Laravel proporciona ORM Eloquent.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1476382" y="1815077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24" name="Google Shape;324;p10"/>
          <p:cNvSpPr/>
          <p:nvPr/>
        </p:nvSpPr>
        <p:spPr>
          <a:xfrm rot="5400000">
            <a:off x="3148498" y="3908205"/>
            <a:ext cx="866969" cy="6176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3890800" y="2700425"/>
            <a:ext cx="26019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Uso de Modelos.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3890799" y="3516474"/>
            <a:ext cx="34740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Migraciones de tablas.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327" name="Google Shape;327;p10"/>
          <p:cNvSpPr/>
          <p:nvPr/>
        </p:nvSpPr>
        <p:spPr>
          <a:xfrm rot="5400000">
            <a:off x="3148497" y="3149907"/>
            <a:ext cx="866969" cy="6176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28" name="Google Shape;328;p10"/>
          <p:cNvSpPr/>
          <p:nvPr/>
        </p:nvSpPr>
        <p:spPr>
          <a:xfrm rot="5400000">
            <a:off x="3148499" y="2403657"/>
            <a:ext cx="866969" cy="6176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3867336" y="4262724"/>
            <a:ext cx="32528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Factories y Seeders.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pic>
        <p:nvPicPr>
          <p:cNvPr id="330" name="Google Shape;330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/>
          <p:nvPr/>
        </p:nvSpPr>
        <p:spPr>
          <a:xfrm>
            <a:off x="1319582" y="671386"/>
            <a:ext cx="77444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Base de datos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36" name="Google Shape;336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4818" y="2080216"/>
            <a:ext cx="38290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54040" y="2080216"/>
            <a:ext cx="551497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1"/>
          <p:cNvSpPr/>
          <p:nvPr/>
        </p:nvSpPr>
        <p:spPr>
          <a:xfrm rot="-5400000">
            <a:off x="2133600" y="4894507"/>
            <a:ext cx="691486" cy="504967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40" name="Google Shape;340;p11"/>
          <p:cNvSpPr/>
          <p:nvPr/>
        </p:nvSpPr>
        <p:spPr>
          <a:xfrm rot="-5400000">
            <a:off x="8165784" y="5350561"/>
            <a:ext cx="691486" cy="504967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1870041" y="5492734"/>
            <a:ext cx="12186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Modelo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8006420" y="5988095"/>
            <a:ext cx="10102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Tabla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/>
          <p:nvPr/>
        </p:nvSpPr>
        <p:spPr>
          <a:xfrm>
            <a:off x="1319582" y="671386"/>
            <a:ext cx="77444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Base de datos con Laravel: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48" name="Google Shape;348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32674" y="2097024"/>
            <a:ext cx="5722911" cy="180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6339" y="2097024"/>
            <a:ext cx="41624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3"/>
          <p:cNvSpPr/>
          <p:nvPr/>
        </p:nvSpPr>
        <p:spPr>
          <a:xfrm rot="-5400000">
            <a:off x="2529386" y="4594257"/>
            <a:ext cx="691486" cy="504967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1706269" y="5198819"/>
            <a:ext cx="24849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Edificio Seeder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353" name="Google Shape;353;p13"/>
          <p:cNvSpPr/>
          <p:nvPr/>
        </p:nvSpPr>
        <p:spPr>
          <a:xfrm rot="-5400000">
            <a:off x="8465785" y="4600593"/>
            <a:ext cx="691486" cy="504967"/>
          </a:xfrm>
          <a:prstGeom prst="striped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54" name="Google Shape;354;p13"/>
          <p:cNvSpPr txBox="1"/>
          <p:nvPr/>
        </p:nvSpPr>
        <p:spPr>
          <a:xfrm>
            <a:off x="7519838" y="5198819"/>
            <a:ext cx="25699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Edificio Factory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jaur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3035" y="115570"/>
            <a:ext cx="11760835" cy="665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d85810894_2_0"/>
          <p:cNvSpPr/>
          <p:nvPr/>
        </p:nvSpPr>
        <p:spPr>
          <a:xfrm>
            <a:off x="-342043" y="11"/>
            <a:ext cx="774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Ajax en Juna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60" name="Google Shape;360;g5d85810894_2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88625" y="2183422"/>
            <a:ext cx="8761874" cy="4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5d85810894_2_0"/>
          <p:cNvSpPr/>
          <p:nvPr/>
        </p:nvSpPr>
        <p:spPr>
          <a:xfrm>
            <a:off x="3908795" y="1260036"/>
            <a:ext cx="774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Pop-up Materias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5d85810894_2_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20175" y="2071325"/>
            <a:ext cx="9255325" cy="47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5d85810894_2_20"/>
          <p:cNvSpPr/>
          <p:nvPr/>
        </p:nvSpPr>
        <p:spPr>
          <a:xfrm>
            <a:off x="1606607" y="256811"/>
            <a:ext cx="774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Proyectando materias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5d85810894_2_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8575" y="2418750"/>
            <a:ext cx="9638876" cy="42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5d85810894_2_11"/>
          <p:cNvSpPr/>
          <p:nvPr/>
        </p:nvSpPr>
        <p:spPr>
          <a:xfrm>
            <a:off x="573982" y="11"/>
            <a:ext cx="774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Javascript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en Juna: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74" name="Google Shape;374;g5d85810894_2_11"/>
          <p:cNvSpPr/>
          <p:nvPr/>
        </p:nvSpPr>
        <p:spPr>
          <a:xfrm>
            <a:off x="3606670" y="1411086"/>
            <a:ext cx="774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Filtro de</a:t>
            </a: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Comisiones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>
            <a:off x="1936306" y="722904"/>
            <a:ext cx="59650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Diferentes Modelos: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80" name="Google Shape;380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9"/>
          <p:cNvSpPr/>
          <p:nvPr/>
        </p:nvSpPr>
        <p:spPr>
          <a:xfrm>
            <a:off x="1250743" y="2021715"/>
            <a:ext cx="32560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Principal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6901994" y="2021715"/>
            <a:ext cx="44155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Administrativo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83" name="Google Shape;383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9220" y="3043529"/>
            <a:ext cx="5379066" cy="28492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384" name="Google Shape;384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74235" y="3043527"/>
            <a:ext cx="6117765" cy="2877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/>
          <p:nvPr/>
        </p:nvSpPr>
        <p:spPr>
          <a:xfrm>
            <a:off x="1963601" y="67811"/>
            <a:ext cx="59650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Diferentes Modelos: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0"/>
          <p:cNvSpPr/>
          <p:nvPr/>
        </p:nvSpPr>
        <p:spPr>
          <a:xfrm>
            <a:off x="3565516" y="991141"/>
            <a:ext cx="54703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Principal Alternativo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92" name="Google Shape;392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637472"/>
            <a:ext cx="6107843" cy="299666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40625" y="3447482"/>
            <a:ext cx="6951375" cy="341051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/>
          <p:nvPr/>
        </p:nvSpPr>
        <p:spPr>
          <a:xfrm>
            <a:off x="1963601" y="67811"/>
            <a:ext cx="59650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Diferentes Modelos: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99" name="Google Shape;399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/>
          <p:nvPr/>
        </p:nvSpPr>
        <p:spPr>
          <a:xfrm>
            <a:off x="3565516" y="991141"/>
            <a:ext cx="54703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Principal Alternativo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01" name="Google Shape;401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4110" y="1637472"/>
            <a:ext cx="4822038" cy="28901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02" name="Google Shape;402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18280" y="1637472"/>
            <a:ext cx="4822038" cy="28901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03" name="Google Shape;403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64173" y="4257502"/>
            <a:ext cx="5443098" cy="26004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d85810894_4_30"/>
          <p:cNvSpPr/>
          <p:nvPr/>
        </p:nvSpPr>
        <p:spPr>
          <a:xfrm>
            <a:off x="1546825" y="67800"/>
            <a:ext cx="748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Framework: Bootstrap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09" name="Google Shape;409;g5d85810894_4_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5d85810894_4_30"/>
          <p:cNvSpPr/>
          <p:nvPr/>
        </p:nvSpPr>
        <p:spPr>
          <a:xfrm>
            <a:off x="1077825" y="991150"/>
            <a:ext cx="88326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3600"/>
              <a:buFont typeface="Corbel" panose="020B0503020204020204"/>
              <a:buChar char="-"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Sistema de </a:t>
            </a: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cuadrícula</a:t>
            </a: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(GRID)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3600"/>
              <a:buFont typeface="Corbel" panose="020B0503020204020204"/>
              <a:buChar char="-"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Contenedores (12 columnas)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11" name="Google Shape;411;g5d85810894_4_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11200" y="2365550"/>
            <a:ext cx="6816074" cy="43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85810894_4_3"/>
          <p:cNvSpPr/>
          <p:nvPr/>
        </p:nvSpPr>
        <p:spPr>
          <a:xfrm>
            <a:off x="1963600" y="67800"/>
            <a:ext cx="675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Adaptable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17" name="Google Shape;417;g5d85810894_4_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5d85810894_4_3"/>
          <p:cNvSpPr/>
          <p:nvPr/>
        </p:nvSpPr>
        <p:spPr>
          <a:xfrm>
            <a:off x="3565516" y="991141"/>
            <a:ext cx="5470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A distintos dispositivos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19" name="Google Shape;419;g5d85810894_4_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15775" y="2715550"/>
            <a:ext cx="4774576" cy="278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420" name="Google Shape;420;g5d85810894_4_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6775" y="1735700"/>
            <a:ext cx="2588850" cy="46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5d85810894_4_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65825" y="2191012"/>
            <a:ext cx="3819750" cy="37153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d85810894_4_39"/>
          <p:cNvSpPr/>
          <p:nvPr/>
        </p:nvSpPr>
        <p:spPr>
          <a:xfrm>
            <a:off x="1546825" y="67800"/>
            <a:ext cx="748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Framework: Bootstrap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27" name="Google Shape;427;g5d85810894_4_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5d85810894_4_39"/>
          <p:cNvSpPr/>
          <p:nvPr/>
        </p:nvSpPr>
        <p:spPr>
          <a:xfrm>
            <a:off x="1077825" y="991150"/>
            <a:ext cx="88326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3600"/>
              <a:buFont typeface="Corbel" panose="020B0503020204020204"/>
              <a:buChar char="-"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de botones, tablas y modal (popup)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29" name="Google Shape;429;g5d85810894_4_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30000" y="2421550"/>
            <a:ext cx="6698204" cy="41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85810894_4_15"/>
          <p:cNvSpPr/>
          <p:nvPr/>
        </p:nvSpPr>
        <p:spPr>
          <a:xfrm>
            <a:off x="1623725" y="67800"/>
            <a:ext cx="760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olores del d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iseño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35" name="Google Shape;435;g5d85810894_4_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5d85810894_4_15"/>
          <p:cNvSpPr/>
          <p:nvPr/>
        </p:nvSpPr>
        <p:spPr>
          <a:xfrm>
            <a:off x="1430125" y="991150"/>
            <a:ext cx="76824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Botones y cabecera de colores de los institutos de la universidad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37" name="Google Shape;437;g5d85810894_4_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85725" y="2979566"/>
            <a:ext cx="98298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0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91725" y="1467846"/>
            <a:ext cx="3342506" cy="250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135272"/>
            <a:ext cx="3821373" cy="286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/>
          <p:nvPr/>
        </p:nvSpPr>
        <p:spPr>
          <a:xfrm>
            <a:off x="1309703" y="1220421"/>
            <a:ext cx="41953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0" i="0" u="none" strike="noStrike" cap="none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Problemática:</a:t>
            </a:r>
            <a:endParaRPr sz="5400" b="0" i="0" u="none" strike="noStrike" cap="none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813489" y="2602542"/>
            <a:ext cx="64668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Falta de información (o no tan a la vista) de </a:t>
            </a:r>
            <a:endParaRPr lang="es-ES" sz="2400" b="0" i="0" u="none" strike="noStrike" cap="none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ubicación de aulas.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4868164" y="5106622"/>
            <a:ext cx="7047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Largas filas de consultas en diferentes oficinas.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230722" y="2579352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4285397" y="5071322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/>
          <p:nvPr/>
        </p:nvSpPr>
        <p:spPr>
          <a:xfrm>
            <a:off x="1963601" y="67811"/>
            <a:ext cx="59650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Diferentes Modelos: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43" name="Google Shape;443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2"/>
          <p:cNvSpPr/>
          <p:nvPr/>
        </p:nvSpPr>
        <p:spPr>
          <a:xfrm>
            <a:off x="4092907" y="991141"/>
            <a:ext cx="44155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Diseño Administrativo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45" name="Google Shape;445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874" y="1773115"/>
            <a:ext cx="5909481" cy="3458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33000" endPos="28000" dist="5000" dir="5400000" sy="-100000" algn="bl" rotWithShape="0"/>
          </a:effectLst>
        </p:spPr>
      </p:pic>
      <p:pic>
        <p:nvPicPr>
          <p:cNvPr id="446" name="Google Shape;446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00691" y="3502329"/>
            <a:ext cx="5805363" cy="28165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d85810894_5_28"/>
          <p:cNvSpPr txBox="1"/>
          <p:nvPr/>
        </p:nvSpPr>
        <p:spPr>
          <a:xfrm>
            <a:off x="1536850" y="479225"/>
            <a:ext cx="76926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Funcionalidad a incorporar:</a:t>
            </a:r>
            <a:endParaRPr sz="48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Autenticación de usuarios</a:t>
            </a:r>
            <a:endParaRPr sz="48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52" name="Google Shape;452;g5d85810894_5_28"/>
          <p:cNvSpPr txBox="1"/>
          <p:nvPr/>
        </p:nvSpPr>
        <p:spPr>
          <a:xfrm>
            <a:off x="2214400" y="2478800"/>
            <a:ext cx="90888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400"/>
              <a:buFont typeface="Corbel" panose="020B0503020204020204"/>
              <a:buChar char="●"/>
            </a:pPr>
            <a:r>
              <a:rPr lang="es-ES" sz="2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APP Web pensada no solamente para la UNAJ sino también para todas las universidades nacionales.</a:t>
            </a:r>
            <a:endParaRPr sz="2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400"/>
              <a:buFont typeface="Corbel" panose="020B0503020204020204"/>
              <a:buChar char="●"/>
            </a:pPr>
            <a:r>
              <a:rPr lang="es-ES" sz="2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Migrador de base de datos propio.</a:t>
            </a:r>
            <a:endParaRPr sz="2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400"/>
              <a:buFont typeface="Corbel" panose="020B0503020204020204"/>
              <a:buChar char="●"/>
            </a:pPr>
            <a:r>
              <a:rPr lang="es-ES" sz="2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Modificación de base de datos.</a:t>
            </a:r>
            <a:endParaRPr sz="2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400"/>
              <a:buFont typeface="Corbel" panose="020B0503020204020204"/>
              <a:buChar char="●"/>
            </a:pPr>
            <a:r>
              <a:rPr lang="es-ES" sz="2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Gestión de usuarios con permisos para modificar la base de datos.</a:t>
            </a:r>
            <a:endParaRPr sz="2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53" name="Google Shape;453;g5d85810894_5_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5d85810894_5_0">
            <a:hlinkClick r:id="rId1"/>
          </p:cNvPr>
          <p:cNvPicPr preferRelativeResize="0"/>
          <p:nvPr/>
        </p:nvPicPr>
        <p:blipFill rotWithShape="1">
          <a:blip r:embed="rId2"/>
          <a:srcRect t="9853"/>
          <a:stretch>
            <a:fillRect/>
          </a:stretch>
        </p:blipFill>
        <p:spPr>
          <a:xfrm>
            <a:off x="936650" y="2574726"/>
            <a:ext cx="5245426" cy="2520021"/>
          </a:xfrm>
          <a:prstGeom prst="rect">
            <a:avLst/>
          </a:prstGeom>
          <a:noFill/>
          <a:ln>
            <a:noFill/>
          </a:ln>
          <a:effectLst>
            <a:reflection stA="60000" endPos="30000" fadeDir="5400012" sy="-100000" algn="bl" rotWithShape="0"/>
          </a:effectLst>
        </p:spPr>
      </p:pic>
      <p:pic>
        <p:nvPicPr>
          <p:cNvPr id="459" name="Google Shape;459;g5d85810894_5_0">
            <a:hlinkClick r:id="rId3"/>
          </p:cNvPr>
          <p:cNvPicPr preferRelativeResize="0"/>
          <p:nvPr/>
        </p:nvPicPr>
        <p:blipFill rotWithShape="1">
          <a:blip r:embed="rId4"/>
          <a:srcRect t="9836"/>
          <a:stretch>
            <a:fillRect/>
          </a:stretch>
        </p:blipFill>
        <p:spPr>
          <a:xfrm>
            <a:off x="6707425" y="2579699"/>
            <a:ext cx="5245426" cy="2510075"/>
          </a:xfrm>
          <a:prstGeom prst="rect">
            <a:avLst/>
          </a:prstGeom>
          <a:noFill/>
          <a:ln>
            <a:noFill/>
          </a:ln>
          <a:effectLst>
            <a:reflection stA="60000" endPos="30000" fadeDir="5400012" sy="-100000" algn="bl" rotWithShape="0"/>
          </a:effectLst>
        </p:spPr>
      </p:pic>
      <p:sp>
        <p:nvSpPr>
          <p:cNvPr id="460" name="Google Shape;460;g5d85810894_5_0"/>
          <p:cNvSpPr txBox="1"/>
          <p:nvPr/>
        </p:nvSpPr>
        <p:spPr>
          <a:xfrm>
            <a:off x="1140250" y="1768200"/>
            <a:ext cx="46437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Login</a:t>
            </a:r>
            <a:endParaRPr sz="3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61" name="Google Shape;461;g5d85810894_5_0"/>
          <p:cNvSpPr txBox="1"/>
          <p:nvPr/>
        </p:nvSpPr>
        <p:spPr>
          <a:xfrm>
            <a:off x="6917388" y="1883950"/>
            <a:ext cx="48255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Registro de usuarios</a:t>
            </a:r>
            <a:endParaRPr sz="3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62" name="Google Shape;462;g5d85810894_5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5d85810894_5_7">
            <a:hlinkClick r:id="rId1"/>
          </p:cNvPr>
          <p:cNvPicPr preferRelativeResize="0"/>
          <p:nvPr/>
        </p:nvPicPr>
        <p:blipFill rotWithShape="1">
          <a:blip r:embed="rId2"/>
          <a:srcRect t="9779"/>
          <a:stretch>
            <a:fillRect/>
          </a:stretch>
        </p:blipFill>
        <p:spPr>
          <a:xfrm>
            <a:off x="1722275" y="4067666"/>
            <a:ext cx="4187825" cy="2029110"/>
          </a:xfrm>
          <a:prstGeom prst="rect">
            <a:avLst/>
          </a:prstGeom>
          <a:noFill/>
          <a:ln>
            <a:noFill/>
          </a:ln>
          <a:effectLst>
            <a:reflection stA="60000" endPos="30000" fadeDir="5400012" sy="-100000" algn="bl" rotWithShape="0"/>
          </a:effectLst>
        </p:spPr>
      </p:pic>
      <p:sp>
        <p:nvSpPr>
          <p:cNvPr id="468" name="Google Shape;468;g5d85810894_5_7"/>
          <p:cNvSpPr txBox="1"/>
          <p:nvPr/>
        </p:nvSpPr>
        <p:spPr>
          <a:xfrm>
            <a:off x="1061800" y="3429000"/>
            <a:ext cx="587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Perfil de usuario autenticado</a:t>
            </a:r>
            <a:endParaRPr sz="3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69" name="Google Shape;469;g5d85810894_5_7">
            <a:hlinkClick r:id="rId3"/>
          </p:cNvPr>
          <p:cNvPicPr preferRelativeResize="0"/>
          <p:nvPr/>
        </p:nvPicPr>
        <p:blipFill rotWithShape="1">
          <a:blip r:embed="rId4"/>
          <a:srcRect t="9755"/>
          <a:stretch>
            <a:fillRect/>
          </a:stretch>
        </p:blipFill>
        <p:spPr>
          <a:xfrm>
            <a:off x="7555724" y="4065308"/>
            <a:ext cx="4187825" cy="2033842"/>
          </a:xfrm>
          <a:prstGeom prst="rect">
            <a:avLst/>
          </a:prstGeom>
          <a:noFill/>
          <a:ln>
            <a:noFill/>
          </a:ln>
          <a:effectLst>
            <a:reflection stA="60000" endPos="30000" fadeDir="5400012" sy="-100000" algn="bl" rotWithShape="0"/>
          </a:effectLst>
        </p:spPr>
      </p:pic>
      <p:sp>
        <p:nvSpPr>
          <p:cNvPr id="470" name="Google Shape;470;g5d85810894_5_7"/>
          <p:cNvSpPr txBox="1"/>
          <p:nvPr/>
        </p:nvSpPr>
        <p:spPr>
          <a:xfrm>
            <a:off x="7146138" y="3383538"/>
            <a:ext cx="5007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Usuarios registrados</a:t>
            </a:r>
            <a:endParaRPr sz="3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1" name="Google Shape;471;g5d85810894_5_7">
            <a:hlinkClick r:id="rId5"/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091888" y="776600"/>
            <a:ext cx="4187832" cy="2237999"/>
          </a:xfrm>
          <a:prstGeom prst="rect">
            <a:avLst/>
          </a:prstGeom>
          <a:noFill/>
          <a:ln>
            <a:noFill/>
          </a:ln>
          <a:effectLst>
            <a:reflection stA="60000" endPos="30000" fadeDir="5400012" sy="-100000" algn="bl" rotWithShape="0"/>
          </a:effectLst>
        </p:spPr>
      </p:pic>
      <p:sp>
        <p:nvSpPr>
          <p:cNvPr id="472" name="Google Shape;472;g5d85810894_5_7"/>
          <p:cNvSpPr txBox="1"/>
          <p:nvPr/>
        </p:nvSpPr>
        <p:spPr>
          <a:xfrm>
            <a:off x="2072088" y="132200"/>
            <a:ext cx="80478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Vista del usuario autenticado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3" name="Google Shape;473;g5d85810894_5_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229299" y="-54805"/>
            <a:ext cx="2962700" cy="15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d85810894_5_35"/>
          <p:cNvSpPr txBox="1"/>
          <p:nvPr/>
        </p:nvSpPr>
        <p:spPr>
          <a:xfrm>
            <a:off x="2825825" y="2163375"/>
            <a:ext cx="7072800" cy="17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¡</a:t>
            </a:r>
            <a:r>
              <a:rPr lang="es-ES" sz="100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Gracias!</a:t>
            </a:r>
            <a:endParaRPr sz="10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/>
          <p:nvPr/>
        </p:nvSpPr>
        <p:spPr>
          <a:xfrm>
            <a:off x="1684318" y="1056648"/>
            <a:ext cx="28456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Objetivo: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1813489" y="2602542"/>
            <a:ext cx="90957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Acceso rápido a la ubicación de un aula a una materia asignada.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1230722" y="2579352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2552742" y="3686771"/>
            <a:ext cx="50449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Fácil aprendizaje de la aplicación.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969975" y="3651471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4557210" y="4771000"/>
            <a:ext cx="64043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Dirigido a compañeros de todas las edades.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3" name="Google Shape;173;p3"/>
          <p:cNvSpPr/>
          <p:nvPr/>
        </p:nvSpPr>
        <p:spPr>
          <a:xfrm rot="5400000">
            <a:off x="3789942" y="5087565"/>
            <a:ext cx="866969" cy="6176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4529970" y="5439275"/>
            <a:ext cx="6641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Con o sin experiencia en al rama informática.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5" name="Google Shape;175;p3"/>
          <p:cNvSpPr/>
          <p:nvPr/>
        </p:nvSpPr>
        <p:spPr>
          <a:xfrm rot="5400000">
            <a:off x="3789943" y="4397324"/>
            <a:ext cx="866969" cy="6176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3107144" y="6167494"/>
            <a:ext cx="28568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Utilidades extras.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2552742" y="6132194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06219" y="57481"/>
            <a:ext cx="2962701" cy="15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/>
          <p:nvPr/>
        </p:nvSpPr>
        <p:spPr>
          <a:xfrm>
            <a:off x="1732920" y="1093753"/>
            <a:ext cx="43588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Objetivo Final: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038231" y="0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"/>
          <p:cNvSpPr txBox="1"/>
          <p:nvPr/>
        </p:nvSpPr>
        <p:spPr>
          <a:xfrm>
            <a:off x="3546757" y="2643485"/>
            <a:ext cx="68146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Utilizar oficialmente como complemento para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la página de la universidad.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2963990" y="2620295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4129524" y="3717904"/>
            <a:ext cx="77332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Acceso desde puntos estratégicos mediante totems. 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3546757" y="3694714"/>
            <a:ext cx="582767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4712291" y="4815513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Posible utilización, a futuro, en otras universidades.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4129524" y="4792323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8775" y="4053840"/>
            <a:ext cx="3633216" cy="28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/>
          <p:nvPr/>
        </p:nvSpPr>
        <p:spPr>
          <a:xfrm>
            <a:off x="1495175" y="592625"/>
            <a:ext cx="6423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Logo y su s</a:t>
            </a: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ignificado: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038231" y="0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63600" y="1916676"/>
            <a:ext cx="3003119" cy="43470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5"/>
          <p:cNvGraphicFramePr/>
          <p:nvPr/>
        </p:nvGraphicFramePr>
        <p:xfrm>
          <a:off x="1495163" y="1704900"/>
          <a:ext cx="6422875" cy="4680100"/>
        </p:xfrm>
        <a:graphic>
          <a:graphicData uri="http://schemas.openxmlformats.org/drawingml/2006/table">
            <a:tbl>
              <a:tblPr>
                <a:noFill/>
                <a:tableStyleId>{F9C5C4F8-34DD-4539-BE18-B55D5299E863}</a:tableStyleId>
              </a:tblPr>
              <a:tblGrid>
                <a:gridCol w="957250"/>
                <a:gridCol w="1574850"/>
                <a:gridCol w="1646875"/>
                <a:gridCol w="2243900"/>
              </a:tblGrid>
              <a:tr h="104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Figura</a:t>
                      </a:r>
                      <a:endParaRPr sz="1200" b="1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84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Descripción</a:t>
                      </a:r>
                      <a:endParaRPr sz="1200" b="1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Mano con el dedo índice apuntando hacia arriba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Círculo con relleno radial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El nombre del software 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170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Significado</a:t>
                      </a:r>
                      <a:endParaRPr sz="1200" b="1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de la figura</a:t>
                      </a:r>
                      <a:endParaRPr sz="1200" b="1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Símbolo de interactividad en los GUIs de escritorio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También representa a los dispositivos táctiles y el gesto de indicar. 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Simboliza el hotspot de un cursor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Representa la precisión y exactitud del resultado que busca mostrar este software 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La unión entre las letras representa la sinergia entre los distintos institutos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108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 b="1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Significado de los colores</a:t>
                      </a:r>
                      <a:endParaRPr sz="1200" b="1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El color elegido es el de la universidad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El color negro en forma difuminada representa a la sombra del dedo indice y esta contenido por un contorno de el color de la UNAJ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228600" lvl="0" indent="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Los colores corresponden a los institutos de la UNAJ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  <a:p>
                      <a:pPr marL="228600" lvl="0" indent="0" algn="l" rtl="0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s-ES" sz="1200">
                          <a:latin typeface="Corbel" panose="020B0503020204020204"/>
                          <a:ea typeface="Corbel" panose="020B0503020204020204"/>
                          <a:cs typeface="Corbel" panose="020B0503020204020204"/>
                          <a:sym typeface="Corbel" panose="020B0503020204020204"/>
                        </a:rPr>
                        <a:t>La variedad representa la diversidad</a:t>
                      </a:r>
                      <a:endParaRPr sz="1200">
                        <a:latin typeface="Corbel" panose="020B0503020204020204"/>
                        <a:ea typeface="Corbel" panose="020B0503020204020204"/>
                        <a:cs typeface="Corbel" panose="020B0503020204020204"/>
                        <a:sym typeface="Corbel" panose="020B0503020204020204"/>
                      </a:endParaRPr>
                    </a:p>
                  </a:txBody>
                  <a:tcPr marL="63500" marR="63500" marT="63500" marB="63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pic>
        <p:nvPicPr>
          <p:cNvPr id="200" name="Google Shape;20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4719" y="1816656"/>
            <a:ext cx="8667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31007" y="1916668"/>
            <a:ext cx="6381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752969" y="1730931"/>
            <a:ext cx="7524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/>
          <p:nvPr/>
        </p:nvSpPr>
        <p:spPr>
          <a:xfrm>
            <a:off x="2325029" y="722904"/>
            <a:ext cx="51876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Utilidades Extras: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2"/>
          <a:srcRect t="51274" r="66597"/>
          <a:stretch>
            <a:fillRect/>
          </a:stretch>
        </p:blipFill>
        <p:spPr>
          <a:xfrm>
            <a:off x="2325028" y="3875006"/>
            <a:ext cx="2526175" cy="19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2"/>
          <a:srcRect l="69627" t="47833" r="5047" b="1967"/>
          <a:stretch>
            <a:fillRect/>
          </a:stretch>
        </p:blipFill>
        <p:spPr>
          <a:xfrm>
            <a:off x="6408725" y="3816975"/>
            <a:ext cx="1915199" cy="19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2"/>
          <a:srcRect l="69627" t="-1969" r="5047" b="50145"/>
          <a:stretch>
            <a:fillRect/>
          </a:stretch>
        </p:blipFill>
        <p:spPr>
          <a:xfrm>
            <a:off x="4493525" y="1853100"/>
            <a:ext cx="1915199" cy="20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/>
          <p:nvPr/>
        </p:nvSpPr>
        <p:spPr>
          <a:xfrm>
            <a:off x="2256101" y="722904"/>
            <a:ext cx="532549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Utilidades Extras 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17" name="Google Shape;217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2"/>
          <a:srcRect l="1446" t="52501" r="70210" b="98"/>
          <a:stretch>
            <a:fillRect/>
          </a:stretch>
        </p:blipFill>
        <p:spPr>
          <a:xfrm>
            <a:off x="1187206" y="1828801"/>
            <a:ext cx="2137790" cy="183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2"/>
          <a:srcRect l="66466" b="52854"/>
          <a:stretch>
            <a:fillRect/>
          </a:stretch>
        </p:blipFill>
        <p:spPr>
          <a:xfrm>
            <a:off x="2340611" y="3422604"/>
            <a:ext cx="2536106" cy="185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2"/>
          <a:srcRect l="65441" t="52259" r="4242"/>
          <a:stretch>
            <a:fillRect/>
          </a:stretch>
        </p:blipFill>
        <p:spPr>
          <a:xfrm>
            <a:off x="3772436" y="4975461"/>
            <a:ext cx="2292825" cy="18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6"/>
          <p:cNvSpPr txBox="1"/>
          <p:nvPr/>
        </p:nvSpPr>
        <p:spPr>
          <a:xfrm>
            <a:off x="3324996" y="2303586"/>
            <a:ext cx="775885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Proporciona información y ubicación de diferentes </a:t>
            </a:r>
            <a:endParaRPr lang="es-ES"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Departamentos, Oficinas e Institutos.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5880530" y="5501231"/>
            <a:ext cx="56012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Ubicación de las diferentes Sedes y</a:t>
            </a:r>
            <a:b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</a:b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Edificios.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4309909" y="3841201"/>
            <a:ext cx="78021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Posible filtro de búsqueda de libros proporcionados</a:t>
            </a:r>
            <a:endParaRPr lang="es-ES"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Por la facultad. (En Discusión)</a:t>
            </a:r>
            <a:endParaRPr sz="2400" b="1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1"/>
          <a:srcRect l="1446" t="52501" r="70210" b="98"/>
          <a:stretch>
            <a:fillRect/>
          </a:stretch>
        </p:blipFill>
        <p:spPr>
          <a:xfrm>
            <a:off x="1760412" y="2033518"/>
            <a:ext cx="2137790" cy="1838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/>
          <p:nvPr/>
        </p:nvSpPr>
        <p:spPr>
          <a:xfrm>
            <a:off x="1880763" y="270738"/>
            <a:ext cx="51876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Utilidades Extras:</a:t>
            </a:r>
            <a:endParaRPr sz="54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29299" y="-54805"/>
            <a:ext cx="2962701" cy="15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4480969" y="2194231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 todos los institutos.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3898202" y="2171041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4480969" y="3014298"/>
            <a:ext cx="80674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 todos los departamentos existentes.</a:t>
            </a:r>
            <a:b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</a:b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Ejemplo: Departamento de Alumnos.</a:t>
            </a:r>
            <a:endParaRPr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3898202" y="2991108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4480969" y="4015201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 todas las oficinas.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3898202" y="3992011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4480969" y="4708620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 todas las bedelías.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3898202" y="4685430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4480969" y="5469861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De todos los baños.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3898202" y="5446671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4604426" y="1544658"/>
            <a:ext cx="49279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75757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Ubicación e Información:</a:t>
            </a:r>
            <a:endParaRPr sz="3600">
              <a:solidFill>
                <a:srgbClr val="575757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4480969" y="6207912"/>
            <a:ext cx="8067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omic Sans MS" panose="030F0702030302020204"/>
                <a:ea typeface="Comic Sans MS" panose="030F0702030302020204"/>
                <a:cs typeface="Comic Sans MS" panose="030F0702030302020204"/>
                <a:sym typeface="Comic Sans MS" panose="030F0702030302020204"/>
              </a:rPr>
              <a:t>Ubicaciones extras: Biblioteca, Fotocopiadoras, Etc.</a:t>
            </a:r>
            <a:endParaRPr lang="es-ES" sz="2400">
              <a:solidFill>
                <a:schemeClr val="dk1"/>
              </a:solidFill>
              <a:latin typeface="Comic Sans MS" panose="030F0702030302020204"/>
              <a:ea typeface="Comic Sans MS" panose="030F0702030302020204"/>
              <a:cs typeface="Comic Sans MS" panose="030F0702030302020204"/>
              <a:sym typeface="Comic Sans MS" panose="030F0702030302020204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3898202" y="6184722"/>
            <a:ext cx="516885" cy="532263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B9D9F5"/>
              </a:gs>
              <a:gs pos="100000">
                <a:srgbClr val="75BCEF"/>
              </a:gs>
            </a:gsLst>
            <a:lin ang="5400000" scaled="0"/>
          </a:gradFill>
          <a:ln w="9525" cap="rnd" cmpd="sng">
            <a:solidFill>
              <a:srgbClr val="ABD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3275</Words>
  <Application>WPS Presentation</Application>
  <PresentationFormat/>
  <Paragraphs>207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SimSun</vt:lpstr>
      <vt:lpstr>Wingdings</vt:lpstr>
      <vt:lpstr>Arial</vt:lpstr>
      <vt:lpstr>Corbel</vt:lpstr>
      <vt:lpstr>Comic Sans MS</vt:lpstr>
      <vt:lpstr>Microsoft YaHei</vt:lpstr>
      <vt:lpstr/>
      <vt:lpstr>Arial Unicode MS</vt:lpstr>
      <vt:lpstr>Parallax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Usuario de Windows</dc:creator>
  <cp:lastModifiedBy>google1561252514</cp:lastModifiedBy>
  <cp:revision>1</cp:revision>
  <dcterms:created xsi:type="dcterms:W3CDTF">2019-07-18T16:49:13Z</dcterms:created>
  <dcterms:modified xsi:type="dcterms:W3CDTF">2019-07-18T16:49:14Z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